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60" r:id="rId21"/>
    <p:sldId id="275" r:id="rId2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3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40A356-6C25-4B6D-A978-0E259BD6733B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C816C-87E9-4AF7-8FAC-1C9FC2329E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5858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C816C-87E9-4AF7-8FAC-1C9FC2329E2B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7136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C816C-87E9-4AF7-8FAC-1C9FC2329E2B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1902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8808-26D1-4F4B-96F4-F3082078D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008" y="1122362"/>
            <a:ext cx="8816632" cy="357155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E0C639-B0CD-4365-98A9-C1E5FF6CF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008" y="5521960"/>
            <a:ext cx="8816632" cy="94487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80C52-E6BB-4B27-B5D8-2D33B24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7C649-4A0C-4EF2-8FC1-2BCF0BF9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E03F2-D0FE-49BB-8AEC-E99C4DB2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‹N›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A7CC8F-56A6-423D-B67A-8BA89D3EC911}"/>
              </a:ext>
            </a:extLst>
          </p:cNvPr>
          <p:cNvCxnSpPr>
            <a:cxnSpLocks/>
          </p:cNvCxnSpPr>
          <p:nvPr/>
        </p:nvCxnSpPr>
        <p:spPr>
          <a:xfrm flipH="1">
            <a:off x="4" y="5143500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317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56D52-667C-4E67-9038-A0BDFD8C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3E72AC-0272-475A-BD25-2AB7AC1DE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FBFF2-9ECB-4CDD-87FA-9DD1F87BF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C12B3-DAF5-4BA7-A3A6-D0284716D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171AE-4A11-4035-A072-9AC4053F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043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A52E95-2F50-48D3-B00E-4C259644E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50174" y="838199"/>
            <a:ext cx="2303626" cy="5338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617C9B-4E02-49C8-B6DF-65ED3C990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38199"/>
            <a:ext cx="7734300" cy="5338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CA10C-AC31-4D80-B78F-08E48CDCB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B5B7-F312-4BC9-A5D3-72E065D1B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2E489-5442-4698-B6E3-3421A97C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F3A7E1-F157-4338-B7F7-9C0A2D60B7FF}"/>
              </a:ext>
            </a:extLst>
          </p:cNvPr>
          <p:cNvCxnSpPr>
            <a:cxnSpLocks/>
          </p:cNvCxnSpPr>
          <p:nvPr/>
        </p:nvCxnSpPr>
        <p:spPr>
          <a:xfrm>
            <a:off x="881133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01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5B5E-C545-4763-BA47-4C2C0FCA5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263F8-8E34-4910-BF7A-F1C5A9968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E74E5-D20D-4AB7-8D98-F336CE0E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D23AA-8F22-4B09-8FAA-CD16E5D6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8A028-A0C8-45E7-915E-B83FF59C9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655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9F01F-198D-4AAD-B4FB-AD3B44981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8200"/>
            <a:ext cx="9438640" cy="4114800"/>
          </a:xfrm>
        </p:spPr>
        <p:txBody>
          <a:bodyPr anchor="t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BCC2B-311B-4FB6-B3A5-26F68055A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217160"/>
            <a:ext cx="9438640" cy="802640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CB73D-2D6B-4FA6-89A4-DCC89F80E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0C188-FF43-44C1-A005-679168D5F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D1188-DA27-47B2-8176-31193EEC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576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B5A25-7E99-42A8-8D6D-648EFE203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501DC-62B7-42BD-A941-D34E92719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79"/>
            <a:ext cx="5181600" cy="4165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5C5C1-4FD4-4958-99A0-BDADECA33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11679"/>
            <a:ext cx="5181600" cy="4165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1B234-5D54-44E5-B41D-B205AAF50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67BCDB-6B96-45D6-B5E9-823A96EB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39C5F-F16F-4AFD-98D1-FA3BB96A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434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44C1F-0040-4BBF-81A6-FD2E30637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978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894A7-1DA1-44C1-8ED0-716279430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824035"/>
            <a:ext cx="4997132" cy="681040"/>
          </a:xfrm>
        </p:spPr>
        <p:txBody>
          <a:bodyPr anchor="b"/>
          <a:lstStyle>
            <a:lvl1pPr marL="0" indent="0">
              <a:buNone/>
              <a:defRPr sz="2400" b="1" i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9AB945-31E2-4B60-9076-CBB8F8594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499713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B3EA-2E84-4B8B-A104-81BD577424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5080" y="1824035"/>
            <a:ext cx="5000308" cy="681040"/>
          </a:xfrm>
        </p:spPr>
        <p:txBody>
          <a:bodyPr anchor="b"/>
          <a:lstStyle>
            <a:lvl1pPr marL="0" indent="0">
              <a:buNone/>
              <a:defRPr sz="2400" b="1" i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511AB8-302C-476E-B80A-AA739911E3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5080" y="2505075"/>
            <a:ext cx="500030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B47C29-FE34-4E6E-9921-78C54673A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F6B420-A9CE-4BB6-A653-5C3ABC7D6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1DF8FE-1179-4798-B16D-AF1DFA26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498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66F1A-0A68-4048-808F-CD7A9F3B0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9592"/>
            <a:ext cx="10515600" cy="157322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CB3E6-5365-48F5-8D2A-0B002BA35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7D8EE9-4D97-4B2F-8D38-41CB9EE77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C5952-0A27-4FAB-A3FD-12003787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738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D08427-909D-4679-9192-BC99557A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8E39A6-1E09-42B5-85B4-7E8B5AB2A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38940-01DD-4C97-8649-E01C3B0ED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883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3B3D-D568-40B4-A73A-1C8EA9ABB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691818" cy="1701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86EB3-917A-43B7-85BB-D00B5D2F0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4798" y="987425"/>
            <a:ext cx="5840589" cy="50323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AC029-3BC1-4637-A7F9-BC786DC26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372360"/>
            <a:ext cx="3691817" cy="349662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0B948-89C5-4AC5-B7A0-17136F5C5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6C8C5-652F-46CB-BD26-E262B057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FB50CB-E91F-4B71-81F0-800F2B51A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‹N›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69B885-FDB8-4C62-A285-A0CDC49A6B0C}"/>
              </a:ext>
            </a:extLst>
          </p:cNvPr>
          <p:cNvCxnSpPr>
            <a:cxnSpLocks/>
          </p:cNvCxnSpPr>
          <p:nvPr/>
        </p:nvCxnSpPr>
        <p:spPr>
          <a:xfrm>
            <a:off x="502320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669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F941E-6445-4840-81AE-104EF7A4F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696652" cy="1701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F8B866-E32B-4AE7-AEF3-6974AE3288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86120" y="838200"/>
            <a:ext cx="5603238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ABB7A-E157-499A-B224-C2313181F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367280"/>
            <a:ext cx="3696652" cy="35017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77283-E2B8-405E-BB6E-9F121140E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F21F05-EB94-417F-B19B-96FF3D9EC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7C3C7-B6DB-4064-8E66-9FB770C88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‹N›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E233FA-220A-423F-907E-5F81526A28A0}"/>
              </a:ext>
            </a:extLst>
          </p:cNvPr>
          <p:cNvCxnSpPr>
            <a:cxnSpLocks/>
          </p:cNvCxnSpPr>
          <p:nvPr/>
        </p:nvCxnSpPr>
        <p:spPr>
          <a:xfrm>
            <a:off x="502320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456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476A66-BE83-43F9-A28B-02DF7879A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990"/>
            <a:ext cx="10515600" cy="11168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76E94-F276-4F0F-8DD9-B1F8A3198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61469"/>
            <a:ext cx="1051560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D964E-3A2E-4DB9-B96A-EDE144A47B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25981" y="4687095"/>
            <a:ext cx="270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6CCBF3A-D7FB-4B97-8FD5-6FFB20CB1E84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CB382-EE11-430D-941A-DB76EEB7F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131161" y="1592957"/>
            <a:ext cx="29735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562FE-ACD1-43F2-A3DE-5B11E10B7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5746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3109D357-8067-4A1F-97B2-93C5160B78D9}" type="slidenum">
              <a:rPr lang="en-US" smtClean="0"/>
              <a:t>‹N›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EB34A3B-1FD5-48FF-9982-1E64C864C01D}"/>
              </a:ext>
            </a:extLst>
          </p:cNvPr>
          <p:cNvCxnSpPr>
            <a:cxnSpLocks/>
          </p:cNvCxnSpPr>
          <p:nvPr/>
        </p:nvCxnSpPr>
        <p:spPr>
          <a:xfrm flipH="1">
            <a:off x="4" y="1824111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406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gaMiko/waste-datasets-review" TargetMode="External"/><Relationship Id="rId2" Type="http://schemas.openxmlformats.org/officeDocument/2006/relationships/hyperlink" Target="https://doi.org/10.1016/j.wasman.2021.12.001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A9327B-0F60-46E3-AD80-CE7383856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80D15CE-3CF7-C9BA-F765-F510432877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1082" y="4660681"/>
            <a:ext cx="9689834" cy="1125050"/>
          </a:xfrm>
        </p:spPr>
        <p:txBody>
          <a:bodyPr anchor="b">
            <a:normAutofit/>
          </a:bodyPr>
          <a:lstStyle/>
          <a:p>
            <a:pPr algn="ctr" fontAlgn="base"/>
            <a:r>
              <a:rPr lang="it-IT" sz="4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Clean-</a:t>
            </a:r>
            <a:r>
              <a:rPr lang="it-IT" sz="44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Littered</a:t>
            </a:r>
            <a:r>
              <a:rPr lang="it-IT" sz="4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Road Classification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6DD6C4B-7A5F-28C2-0EF0-86670A6B83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8997" y="5866227"/>
            <a:ext cx="8314005" cy="696351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Modelway s.r.l - Tech Skill Test Project presentation</a:t>
            </a:r>
          </a:p>
          <a:p>
            <a:pPr algn="ctr">
              <a:lnSpc>
                <a:spcPct val="10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Vincenzo Fraello</a:t>
            </a:r>
            <a:endParaRPr lang="it-IT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799789-FAFC-AA85-5292-3E76B35832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267" b="10592"/>
          <a:stretch/>
        </p:blipFill>
        <p:spPr>
          <a:xfrm>
            <a:off x="20" y="59959"/>
            <a:ext cx="12191980" cy="43053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D1C99D0-461D-4A91-81EF-CCCD798B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305300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925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94C335-0FC5-7B5E-6D8F-B8B42B65A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Hyperparameters Selection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753BE15-0F5C-56D6-1CE8-C576FD8DF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61469"/>
            <a:ext cx="10634133" cy="4114801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External configuration variables to manage the training of machine learning models.</a:t>
            </a:r>
          </a:p>
          <a:p>
            <a:pPr algn="just"/>
            <a:r>
              <a:rPr lang="en-US" sz="1800" b="1" kern="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CNN hyperparameters: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n. kernels, depth, padding, stride, … (pretrained model).</a:t>
            </a:r>
          </a:p>
          <a:p>
            <a:pPr algn="just"/>
            <a:r>
              <a:rPr lang="it-IT" sz="1800" b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Learning Rate:</a:t>
            </a:r>
            <a:r>
              <a:rPr lang="it-IT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optimizers</a:t>
            </a:r>
            <a:r>
              <a:rPr lang="it-IT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official papers + Optuna.</a:t>
            </a:r>
          </a:p>
          <a:p>
            <a:pPr algn="just"/>
            <a:r>
              <a:rPr lang="it-IT" sz="1800" b="1" kern="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Optimizer: </a:t>
            </a:r>
            <a:r>
              <a:rPr lang="it-IT" sz="1800" kern="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experience + Optuna. </a:t>
            </a:r>
          </a:p>
          <a:p>
            <a:pPr algn="just"/>
            <a:r>
              <a:rPr lang="it-IT" sz="1800" b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Batch Size:</a:t>
            </a:r>
            <a:r>
              <a:rPr lang="it-IT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16 </a:t>
            </a:r>
            <a:r>
              <a:rPr lang="it-IT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it-IT" sz="1800" kern="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800" kern="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good compromise between training time, memory usage, GPU utilization, and performance.</a:t>
            </a:r>
            <a:endParaRPr lang="it-IT" sz="1800" kern="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292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2AF4AD-3A93-AA90-94F3-2A18EF900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Hyperparameters Selection: Batch Size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09A1BDDF-0DBC-270B-4091-2625DCA76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1046" y="1821120"/>
            <a:ext cx="4225538" cy="2478916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A349676-DA73-68F5-63AA-E69EA7A68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431" y="1821120"/>
            <a:ext cx="5547841" cy="179847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76B790E8-F8E3-51CC-335E-BD441C55B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582" y="3809989"/>
            <a:ext cx="4225537" cy="2217138"/>
          </a:xfrm>
          <a:prstGeom prst="rect">
            <a:avLst/>
          </a:prstGeom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5FEEAD5E-CDD5-ACB0-53BF-AE7DF968C1D2}"/>
              </a:ext>
            </a:extLst>
          </p:cNvPr>
          <p:cNvGrpSpPr/>
          <p:nvPr/>
        </p:nvGrpSpPr>
        <p:grpSpPr>
          <a:xfrm>
            <a:off x="838200" y="4419355"/>
            <a:ext cx="5020734" cy="2386659"/>
            <a:chOff x="838200" y="4419355"/>
            <a:chExt cx="5020734" cy="2386659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91D43BF9-1910-B4FD-A1C7-42129480C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01047" y="4419355"/>
              <a:ext cx="4225537" cy="2144230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1B8ACC16-90D7-5CF7-F8DB-38CB07BD6607}"/>
                </a:ext>
              </a:extLst>
            </p:cNvPr>
            <p:cNvSpPr txBox="1"/>
            <p:nvPr/>
          </p:nvSpPr>
          <p:spPr>
            <a:xfrm>
              <a:off x="838200" y="6559793"/>
              <a:ext cx="502073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https://blog.paperspace.com/how-to-maximize-gpu-utilization-by-finding-the-right-batch-size/</a:t>
              </a:r>
            </a:p>
          </p:txBody>
        </p:sp>
      </p:grpSp>
      <p:sp>
        <p:nvSpPr>
          <p:cNvPr id="15" name="Rettangolo 14">
            <a:extLst>
              <a:ext uri="{FF2B5EF4-FFF2-40B4-BE49-F238E27FC236}">
                <a16:creationId xmlns:a16="http://schemas.microsoft.com/office/drawing/2014/main" id="{93D6FB60-2F15-A3B9-5280-29F6E5462083}"/>
              </a:ext>
            </a:extLst>
          </p:cNvPr>
          <p:cNvSpPr/>
          <p:nvPr/>
        </p:nvSpPr>
        <p:spPr>
          <a:xfrm>
            <a:off x="7713133" y="2438400"/>
            <a:ext cx="1811867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503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E06FA9-0D2A-3A70-0136-709DABE82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Optuna output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48E095-C609-E2C5-C7D9-2CEEA76CE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executions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magine 3" descr="Immagine che contiene testo, schermata, Carattere, nero&#10;&#10;Descrizione generata automaticamente">
            <a:extLst>
              <a:ext uri="{FF2B5EF4-FFF2-40B4-BE49-F238E27FC236}">
                <a16:creationId xmlns:a16="http://schemas.microsoft.com/office/drawing/2014/main" id="{45C5641D-0BC2-775D-88E2-D8EDA14A3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9" y="2568594"/>
            <a:ext cx="9148827" cy="1321119"/>
          </a:xfrm>
          <a:prstGeom prst="rect">
            <a:avLst/>
          </a:prstGeom>
        </p:spPr>
      </p:pic>
      <p:pic>
        <p:nvPicPr>
          <p:cNvPr id="5" name="Immagine 4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EEFFB97B-3ED9-A0A3-A3D7-29CCF18C0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922" y="3086076"/>
            <a:ext cx="9031077" cy="1470224"/>
          </a:xfrm>
          <a:prstGeom prst="rect">
            <a:avLst/>
          </a:prstGeom>
        </p:spPr>
      </p:pic>
      <p:pic>
        <p:nvPicPr>
          <p:cNvPr id="6" name="Immagine 5" descr="Immagine che contiene testo, Carattere, schermata&#10;&#10;Descrizione generata automaticamente">
            <a:extLst>
              <a:ext uri="{FF2B5EF4-FFF2-40B4-BE49-F238E27FC236}">
                <a16:creationId xmlns:a16="http://schemas.microsoft.com/office/drawing/2014/main" id="{8ACC337E-50C5-8D9D-454B-1619DAED83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491" y="3704164"/>
            <a:ext cx="8088364" cy="170427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6835D1C6-7B0C-C5FC-F641-7A26D0C05CEB}"/>
              </a:ext>
            </a:extLst>
          </p:cNvPr>
          <p:cNvSpPr/>
          <p:nvPr/>
        </p:nvSpPr>
        <p:spPr>
          <a:xfrm>
            <a:off x="4131733" y="5073782"/>
            <a:ext cx="1456267" cy="3872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7ED3D077-E040-D196-8B68-215264BFDCA0}"/>
              </a:ext>
            </a:extLst>
          </p:cNvPr>
          <p:cNvSpPr/>
          <p:nvPr/>
        </p:nvSpPr>
        <p:spPr>
          <a:xfrm>
            <a:off x="2082800" y="4249381"/>
            <a:ext cx="1456267" cy="3872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026321BB-739F-D1CA-C542-B34D38B1EED8}"/>
              </a:ext>
            </a:extLst>
          </p:cNvPr>
          <p:cNvSpPr/>
          <p:nvPr/>
        </p:nvSpPr>
        <p:spPr>
          <a:xfrm>
            <a:off x="110066" y="3429000"/>
            <a:ext cx="1456267" cy="58579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F884536-B44B-66E1-4E55-A19C3B89C939}"/>
              </a:ext>
            </a:extLst>
          </p:cNvPr>
          <p:cNvSpPr txBox="1"/>
          <p:nvPr/>
        </p:nvSpPr>
        <p:spPr>
          <a:xfrm>
            <a:off x="165131" y="4005133"/>
            <a:ext cx="1295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Worst case</a:t>
            </a:r>
            <a:endParaRPr lang="it-IT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F54BBD3-840B-8277-9EFC-65977A0121AD}"/>
              </a:ext>
            </a:extLst>
          </p:cNvPr>
          <p:cNvSpPr txBox="1"/>
          <p:nvPr/>
        </p:nvSpPr>
        <p:spPr>
          <a:xfrm>
            <a:off x="6279460" y="5568910"/>
            <a:ext cx="3479800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Optimizer: Adam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Lr: 0.0009.. ≈ 0.001 (official paper)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366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BF2E21-A670-7BDC-A46B-5284B95DE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ResNet18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B442A4-A0EB-5F32-463E-549E6B52D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K-Fold split Cross Validation Scenarios:</a:t>
            </a:r>
          </a:p>
          <a:p>
            <a:pPr lvl="1" algn="just"/>
            <a:r>
              <a:rPr lang="en-US" sz="1800" b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Test1: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RMSprop(lr=0.004) + Custom transforms.</a:t>
            </a:r>
          </a:p>
          <a:p>
            <a:pPr lvl="1" algn="just"/>
            <a:r>
              <a:rPr lang="en-US" sz="1800" b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Test2: 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RMSprop(lr=0.004) + No transforms.</a:t>
            </a:r>
          </a:p>
          <a:p>
            <a:pPr lvl="1" algn="just"/>
            <a:r>
              <a:rPr lang="en-US" sz="1800" b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Test3: 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RMSprop(lr=0.004) + TrivialAugmentWide.</a:t>
            </a:r>
          </a:p>
          <a:p>
            <a:pPr lvl="1" algn="just"/>
            <a:endParaRPr lang="en-US" kern="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/>
            <a:r>
              <a:rPr lang="en-US" sz="1800" b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Test4: 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Adam(lr=0.001) + Custom transforms.</a:t>
            </a:r>
          </a:p>
          <a:p>
            <a:pPr lvl="1" algn="just"/>
            <a:r>
              <a:rPr lang="en-US" sz="1800" b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Test5: 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Adam(lr=0.001) +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TrivialAugmentWide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lvl="1" algn="just"/>
            <a:r>
              <a:rPr lang="en-US" sz="1800" b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Test6: 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Adam(lr=0.001) + No transforms.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AB07D1A-B119-A2B7-7AEC-BA2CF70184B4}"/>
              </a:ext>
            </a:extLst>
          </p:cNvPr>
          <p:cNvSpPr txBox="1"/>
          <p:nvPr/>
        </p:nvSpPr>
        <p:spPr>
          <a:xfrm>
            <a:off x="838200" y="5335609"/>
            <a:ext cx="4521200" cy="10243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Best: </a:t>
            </a:r>
          </a:p>
          <a:p>
            <a:pPr marL="822960" lvl="2" indent="-228600" algn="just">
              <a:lnSpc>
                <a:spcPct val="11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1600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Mean Accuracy = 96.622%.</a:t>
            </a:r>
          </a:p>
          <a:p>
            <a:pPr marL="822960" lvl="2" indent="-228600" algn="just">
              <a:lnSpc>
                <a:spcPct val="11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1600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Standard Deviation = ± 0.0213.</a:t>
            </a:r>
          </a:p>
        </p:txBody>
      </p:sp>
      <p:pic>
        <p:nvPicPr>
          <p:cNvPr id="12" name="Immagine 11" descr="Immagine che contiene schermata, linea, diagramma, design&#10;&#10;Descrizione generata automaticamente">
            <a:extLst>
              <a:ext uri="{FF2B5EF4-FFF2-40B4-BE49-F238E27FC236}">
                <a16:creationId xmlns:a16="http://schemas.microsoft.com/office/drawing/2014/main" id="{8D0F94D6-00C6-48EE-078E-C68253036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3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45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BF2E21-A670-7BDC-A46B-5284B95DE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comparison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B442A4-A0EB-5F32-463E-549E6B52D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8200"/>
            <a:ext cx="10515600" cy="4796531"/>
          </a:xfrm>
        </p:spPr>
        <p:txBody>
          <a:bodyPr>
            <a:normAutofit fontScale="62500" lnSpcReduction="20000"/>
          </a:bodyPr>
          <a:lstStyle/>
          <a:p>
            <a:pPr algn="just"/>
            <a:r>
              <a:rPr lang="en-US" b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ResNet18 (Test5): </a:t>
            </a:r>
            <a:r>
              <a:rPr lang="en-US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Adam(lr=0.001) + </a:t>
            </a:r>
            <a:r>
              <a:rPr lang="en-US" sz="2100" kern="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TrivialAugmentWide</a:t>
            </a:r>
            <a:r>
              <a:rPr lang="en-US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b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(baseline)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i="0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Mean Accuracy = 96.622%.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i="0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Standard Deviation = ± 0.0213.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i="0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#params </a:t>
            </a:r>
            <a:r>
              <a:rPr lang="it-IT" i="0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≈ 11 </a:t>
            </a:r>
            <a:r>
              <a:rPr lang="it-IT" i="0" kern="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million</a:t>
            </a:r>
            <a:r>
              <a:rPr lang="it-IT" i="0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i="0" kern="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b="1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ResNet50:</a:t>
            </a:r>
            <a:r>
              <a:rPr lang="en-US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Adam(lr=0.001) + </a:t>
            </a:r>
            <a:r>
              <a:rPr lang="en-US" sz="2000" kern="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TrivialAugmentWide</a:t>
            </a:r>
            <a:r>
              <a:rPr lang="en-US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kern="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i="0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Mean accuracy: 96.187%.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i="0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Std-Dev: ± 0.0161.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i="0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#params: </a:t>
            </a:r>
            <a:r>
              <a:rPr lang="it-IT" i="0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≈ 23 </a:t>
            </a:r>
            <a:r>
              <a:rPr lang="it-IT" i="0" kern="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million</a:t>
            </a:r>
            <a:r>
              <a:rPr lang="it-IT" i="0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i="0" kern="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b="1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MobileNetV2:</a:t>
            </a:r>
            <a:r>
              <a:rPr lang="en-US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Adam(lr=0.001) + </a:t>
            </a:r>
            <a:r>
              <a:rPr lang="en-US" sz="2000" kern="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TrivialAugmentWide</a:t>
            </a:r>
            <a:r>
              <a:rPr lang="en-US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kern="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i="0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Mean accuracy: 96.622%.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i="0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Std-Dev: ± 0.0213.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i="0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#params: </a:t>
            </a:r>
            <a:r>
              <a:rPr lang="it-IT" i="0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≈ </a:t>
            </a:r>
            <a:r>
              <a:rPr lang="en-US" i="0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3.4 million.</a:t>
            </a:r>
          </a:p>
          <a:p>
            <a:pPr algn="just"/>
            <a:r>
              <a:rPr lang="en-US" b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EfficientNet-V2</a:t>
            </a:r>
            <a:r>
              <a:rPr lang="en-US" b="1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b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L: </a:t>
            </a:r>
            <a:r>
              <a:rPr lang="en-US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Adam(lr=0.001) + </a:t>
            </a:r>
            <a:r>
              <a:rPr lang="en-US" sz="2000" kern="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TrivialAugmentWide</a:t>
            </a:r>
            <a:r>
              <a:rPr lang="en-US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kern="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i="0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Mean accuracy: 96.613%.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i="0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Std-Dev: ± 0.0216.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i="0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#params: </a:t>
            </a:r>
            <a:r>
              <a:rPr lang="it-IT" i="0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≈</a:t>
            </a:r>
            <a:r>
              <a:rPr lang="en-US" i="0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tens of millions.</a:t>
            </a:r>
          </a:p>
          <a:p>
            <a:pPr algn="just"/>
            <a:r>
              <a:rPr lang="en-US" b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VGG16: </a:t>
            </a:r>
            <a:r>
              <a:rPr lang="en-US" i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Adam(lr=0.001) + </a:t>
            </a:r>
            <a:r>
              <a:rPr lang="en-US" sz="2000" kern="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TrivialAugmentWide</a:t>
            </a:r>
            <a:r>
              <a:rPr lang="en-US" i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i="1" kern="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i="0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Mean accuracy: 96.613%.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i="0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Std-Dev: ± 0.0288.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i="0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#params: </a:t>
            </a:r>
            <a:r>
              <a:rPr lang="it-IT" i="0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≈</a:t>
            </a:r>
            <a:r>
              <a:rPr lang="en-US" i="0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138 million.</a:t>
            </a:r>
          </a:p>
          <a:p>
            <a:pPr lvl="2" algn="just"/>
            <a:endParaRPr lang="en-US" kern="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magine 4" descr="Immagine che contiene schermata, linea, diagramma&#10;&#10;Descrizione generata automaticamente">
            <a:extLst>
              <a:ext uri="{FF2B5EF4-FFF2-40B4-BE49-F238E27FC236}">
                <a16:creationId xmlns:a16="http://schemas.microsoft.com/office/drawing/2014/main" id="{64D754BA-A8DA-28C8-804A-EA1E4256B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781" y="1951902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56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324DE1-246A-A860-31CF-57D2EF4AE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Hold-Out Validation (feature learning): loss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E5C915A-9C30-AF86-421C-CDBA8B2CE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runs with different seeds 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1BD4E7C7-BFEE-5879-327F-3D110D503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1703" y="3962871"/>
            <a:ext cx="5986937" cy="215163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0F47F5EE-9811-0159-3F1B-73DF1F6F0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930" y="2554469"/>
            <a:ext cx="5022043" cy="189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572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324DE1-246A-A860-31CF-57D2EF4AE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Hold-Out Validation: accuracy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E5C915A-9C30-AF86-421C-CDBA8B2CE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runs with different seeds 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D44B2251-344A-BCD3-C0F6-BC89C7AF3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337" y="2725938"/>
            <a:ext cx="1060132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925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324DE1-246A-A860-31CF-57D2EF4AE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Hold-Out Validation: other metrics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E5C915A-9C30-AF86-421C-CDBA8B2CE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runs with different seeds 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12B92A1-B9FB-AF4B-BAAE-3FE03BE44D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0703" y="2637367"/>
            <a:ext cx="3538903" cy="353890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65722C6-6E84-63F8-D558-A64093F58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411" y="2645670"/>
            <a:ext cx="3530600" cy="3530600"/>
          </a:xfrm>
          <a:prstGeom prst="rect">
            <a:avLst/>
          </a:prstGeom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E115EB02-21E6-D239-3A9C-07F7F0EEBC19}"/>
              </a:ext>
            </a:extLst>
          </p:cNvPr>
          <p:cNvGrpSpPr/>
          <p:nvPr/>
        </p:nvGrpSpPr>
        <p:grpSpPr>
          <a:xfrm>
            <a:off x="7665720" y="2645670"/>
            <a:ext cx="4440618" cy="3538903"/>
            <a:chOff x="7665720" y="2645670"/>
            <a:chExt cx="4440618" cy="3538903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CA84E966-4483-1DB8-562B-E780CC838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2" r="9262"/>
            <a:stretch/>
          </p:blipFill>
          <p:spPr>
            <a:xfrm>
              <a:off x="7924549" y="2645670"/>
              <a:ext cx="4181789" cy="3538903"/>
            </a:xfrm>
            <a:prstGeom prst="rect">
              <a:avLst/>
            </a:prstGeom>
          </p:spPr>
        </p:pic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F1F641B3-1481-73F3-04E7-5DA789AA84E2}"/>
                </a:ext>
              </a:extLst>
            </p:cNvPr>
            <p:cNvSpPr txBox="1"/>
            <p:nvPr/>
          </p:nvSpPr>
          <p:spPr>
            <a:xfrm>
              <a:off x="7665720" y="3589020"/>
              <a:ext cx="361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</a:t>
              </a:r>
              <a:endParaRPr lang="it-IT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4882E6F-0928-2653-B742-DE0FB2821DB3}"/>
                </a:ext>
              </a:extLst>
            </p:cNvPr>
            <p:cNvSpPr txBox="1"/>
            <p:nvPr/>
          </p:nvSpPr>
          <p:spPr>
            <a:xfrm>
              <a:off x="7665720" y="4933950"/>
              <a:ext cx="361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</a:t>
              </a:r>
              <a:endParaRPr lang="it-IT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5191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0217C5F-56E3-6F45-48EE-88C4172DF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Hold-Out Validation (fine-tuning all): loss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50904E98-015C-661C-CABB-DEE2D51B7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641" y="1828800"/>
            <a:ext cx="5130999" cy="1941852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E94458A-DDBA-5282-D29D-B1B181BB8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641" y="4219269"/>
            <a:ext cx="5130999" cy="1951891"/>
          </a:xfrm>
          <a:prstGeom prst="rect">
            <a:avLst/>
          </a:prstGeom>
        </p:spPr>
      </p:pic>
      <p:grpSp>
        <p:nvGrpSpPr>
          <p:cNvPr id="11" name="Gruppo 10">
            <a:extLst>
              <a:ext uri="{FF2B5EF4-FFF2-40B4-BE49-F238E27FC236}">
                <a16:creationId xmlns:a16="http://schemas.microsoft.com/office/drawing/2014/main" id="{9692B355-6AA1-D1C0-9A4D-C286FD48EDFD}"/>
              </a:ext>
            </a:extLst>
          </p:cNvPr>
          <p:cNvGrpSpPr/>
          <p:nvPr/>
        </p:nvGrpSpPr>
        <p:grpSpPr>
          <a:xfrm>
            <a:off x="6436106" y="2916295"/>
            <a:ext cx="5519674" cy="2592690"/>
            <a:chOff x="6436106" y="2916295"/>
            <a:chExt cx="5519674" cy="2592690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E52946B7-DEC6-20CF-8911-C6AAC1414D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8894"/>
            <a:stretch/>
          </p:blipFill>
          <p:spPr>
            <a:xfrm>
              <a:off x="6436106" y="2916295"/>
              <a:ext cx="5519674" cy="2278919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FEBF4AC6-6B65-91E6-3507-A973D7D7F615}"/>
                </a:ext>
              </a:extLst>
            </p:cNvPr>
            <p:cNvSpPr txBox="1"/>
            <p:nvPr/>
          </p:nvSpPr>
          <p:spPr>
            <a:xfrm>
              <a:off x="7809986" y="5201208"/>
              <a:ext cx="2771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Fine-tuning all vs. Feature Learning</a:t>
              </a:r>
              <a:endParaRPr lang="it-IT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904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396A3C-6377-C7C9-1B22-33786E29F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87" y="5400154"/>
            <a:ext cx="10515600" cy="111681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Activations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F3F5710-FA28-035B-3843-929FCBB50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87" y="255804"/>
            <a:ext cx="3133725" cy="1880235"/>
          </a:xfrm>
          <a:prstGeom prst="rect">
            <a:avLst/>
          </a:prstGeom>
        </p:spPr>
      </p:pic>
      <p:grpSp>
        <p:nvGrpSpPr>
          <p:cNvPr id="38" name="Gruppo 37">
            <a:extLst>
              <a:ext uri="{FF2B5EF4-FFF2-40B4-BE49-F238E27FC236}">
                <a16:creationId xmlns:a16="http://schemas.microsoft.com/office/drawing/2014/main" id="{D1AD3F91-6721-6DA6-D863-673B4F2C0851}"/>
              </a:ext>
            </a:extLst>
          </p:cNvPr>
          <p:cNvGrpSpPr/>
          <p:nvPr/>
        </p:nvGrpSpPr>
        <p:grpSpPr>
          <a:xfrm>
            <a:off x="5465063" y="191992"/>
            <a:ext cx="5652899" cy="1957945"/>
            <a:chOff x="5465063" y="191992"/>
            <a:chExt cx="5652899" cy="1957945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C89940BF-0FF5-D7C8-9679-20CD8003E3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89" t="5742" r="5274" b="6714"/>
            <a:stretch/>
          </p:blipFill>
          <p:spPr>
            <a:xfrm>
              <a:off x="5465063" y="228950"/>
              <a:ext cx="1758506" cy="1908030"/>
            </a:xfrm>
            <a:prstGeom prst="rect">
              <a:avLst/>
            </a:prstGeom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ADCE70FA-FD5D-45FA-6ABE-22ADEC8388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7" t="1624" r="4152" b="5092"/>
            <a:stretch/>
          </p:blipFill>
          <p:spPr>
            <a:xfrm>
              <a:off x="7440879" y="241907"/>
              <a:ext cx="1717555" cy="1908030"/>
            </a:xfrm>
            <a:prstGeom prst="rect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29E4584A-EE62-1BDB-6D60-53FFB01608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95" t="4053" r="4636" b="5525"/>
            <a:stretch/>
          </p:blipFill>
          <p:spPr>
            <a:xfrm>
              <a:off x="9375744" y="191992"/>
              <a:ext cx="1742218" cy="1941307"/>
            </a:xfrm>
            <a:prstGeom prst="rect">
              <a:avLst/>
            </a:prstGeom>
          </p:spPr>
        </p:pic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5CDB5A6E-FCEC-F00A-8A0C-50A39348B686}"/>
              </a:ext>
            </a:extLst>
          </p:cNvPr>
          <p:cNvGrpSpPr/>
          <p:nvPr/>
        </p:nvGrpSpPr>
        <p:grpSpPr>
          <a:xfrm>
            <a:off x="5465063" y="2332599"/>
            <a:ext cx="5710138" cy="2019995"/>
            <a:chOff x="5465063" y="2332599"/>
            <a:chExt cx="5710138" cy="2019995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EBA0ADA5-ABEA-F317-F28C-DCD774F687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555" t="5734" r="5357" b="3742"/>
            <a:stretch/>
          </p:blipFill>
          <p:spPr>
            <a:xfrm>
              <a:off x="5465063" y="2350723"/>
              <a:ext cx="1758506" cy="1988914"/>
            </a:xfrm>
            <a:prstGeom prst="rect">
              <a:avLst/>
            </a:prstGeom>
          </p:spPr>
        </p:pic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D5EC4E80-194F-08B6-CD75-2C738E9613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623" t="1726" r="4216" b="4749"/>
            <a:stretch/>
          </p:blipFill>
          <p:spPr>
            <a:xfrm>
              <a:off x="7440879" y="2363680"/>
              <a:ext cx="1758506" cy="1988914"/>
            </a:xfrm>
            <a:prstGeom prst="rect">
              <a:avLst/>
            </a:prstGeom>
          </p:spPr>
        </p:pic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A8853BF8-DBCC-3165-C1CE-F8AD96737F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635" r="4234" b="5957"/>
            <a:stretch/>
          </p:blipFill>
          <p:spPr>
            <a:xfrm>
              <a:off x="9416695" y="2332599"/>
              <a:ext cx="1758506" cy="1988914"/>
            </a:xfrm>
            <a:prstGeom prst="rect">
              <a:avLst/>
            </a:prstGeom>
          </p:spPr>
        </p:pic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6260E325-E097-F35B-2CD8-77493DE2A4BF}"/>
              </a:ext>
            </a:extLst>
          </p:cNvPr>
          <p:cNvGrpSpPr/>
          <p:nvPr/>
        </p:nvGrpSpPr>
        <p:grpSpPr>
          <a:xfrm>
            <a:off x="4402563" y="4550276"/>
            <a:ext cx="7614048" cy="1975614"/>
            <a:chOff x="4402563" y="4550276"/>
            <a:chExt cx="7614048" cy="1975614"/>
          </a:xfrm>
        </p:grpSpPr>
        <p:pic>
          <p:nvPicPr>
            <p:cNvPr id="19" name="Immagine 18">
              <a:extLst>
                <a:ext uri="{FF2B5EF4-FFF2-40B4-BE49-F238E27FC236}">
                  <a16:creationId xmlns:a16="http://schemas.microsoft.com/office/drawing/2014/main" id="{7132FA80-64CA-84F6-4BDC-BE09609323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769" t="5527" r="4979" b="4432"/>
            <a:stretch/>
          </p:blipFill>
          <p:spPr>
            <a:xfrm>
              <a:off x="4402563" y="4560032"/>
              <a:ext cx="1728221" cy="1964510"/>
            </a:xfrm>
            <a:prstGeom prst="rect">
              <a:avLst/>
            </a:prstGeom>
          </p:spPr>
        </p:pic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350C4BB7-6A29-40DC-A36B-0E38F4741DC7}"/>
                </a:ext>
              </a:extLst>
            </p:cNvPr>
            <p:cNvGrpSpPr/>
            <p:nvPr/>
          </p:nvGrpSpPr>
          <p:grpSpPr>
            <a:xfrm>
              <a:off x="6344316" y="4550276"/>
              <a:ext cx="5672295" cy="1975614"/>
              <a:chOff x="6344316" y="4550276"/>
              <a:chExt cx="5672295" cy="1975614"/>
            </a:xfrm>
          </p:grpSpPr>
          <p:pic>
            <p:nvPicPr>
              <p:cNvPr id="21" name="Immagine 20">
                <a:extLst>
                  <a:ext uri="{FF2B5EF4-FFF2-40B4-BE49-F238E27FC236}">
                    <a16:creationId xmlns:a16="http://schemas.microsoft.com/office/drawing/2014/main" id="{DAFF5D4A-A61A-278A-DC81-695FDF780E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10113" t="3650" r="6226" b="5942"/>
              <a:stretch/>
            </p:blipFill>
            <p:spPr>
              <a:xfrm>
                <a:off x="6344316" y="4553380"/>
                <a:ext cx="1728221" cy="1972510"/>
              </a:xfrm>
              <a:prstGeom prst="rect">
                <a:avLst/>
              </a:prstGeom>
            </p:spPr>
          </p:pic>
          <p:pic>
            <p:nvPicPr>
              <p:cNvPr id="23" name="Immagine 22">
                <a:extLst>
                  <a:ext uri="{FF2B5EF4-FFF2-40B4-BE49-F238E27FC236}">
                    <a16:creationId xmlns:a16="http://schemas.microsoft.com/office/drawing/2014/main" id="{CDB712F1-44A3-DF20-3EDA-B13A280BB9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1529" t="3252" r="4928" b="5427"/>
              <a:stretch/>
            </p:blipFill>
            <p:spPr>
              <a:xfrm>
                <a:off x="8286069" y="4550276"/>
                <a:ext cx="1758505" cy="1974265"/>
              </a:xfrm>
              <a:prstGeom prst="rect">
                <a:avLst/>
              </a:prstGeom>
            </p:spPr>
          </p:pic>
          <p:pic>
            <p:nvPicPr>
              <p:cNvPr id="25" name="Immagine 24">
                <a:extLst>
                  <a:ext uri="{FF2B5EF4-FFF2-40B4-BE49-F238E27FC236}">
                    <a16:creationId xmlns:a16="http://schemas.microsoft.com/office/drawing/2014/main" id="{B7AB1532-9EA0-A3D8-0428-AB0353103E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4135" t="1729" r="7768" b="6314"/>
              <a:stretch/>
            </p:blipFill>
            <p:spPr>
              <a:xfrm>
                <a:off x="10258106" y="4550276"/>
                <a:ext cx="1758505" cy="1974265"/>
              </a:xfrm>
              <a:prstGeom prst="rect">
                <a:avLst/>
              </a:prstGeom>
            </p:spPr>
          </p:pic>
        </p:grpSp>
      </p:grpSp>
      <p:sp>
        <p:nvSpPr>
          <p:cNvPr id="26" name="Freccia a destra 25">
            <a:extLst>
              <a:ext uri="{FF2B5EF4-FFF2-40B4-BE49-F238E27FC236}">
                <a16:creationId xmlns:a16="http://schemas.microsoft.com/office/drawing/2014/main" id="{850BCEA6-CEBA-0527-3C24-DF5D226408FE}"/>
              </a:ext>
            </a:extLst>
          </p:cNvPr>
          <p:cNvSpPr/>
          <p:nvPr/>
        </p:nvSpPr>
        <p:spPr>
          <a:xfrm>
            <a:off x="4023023" y="1015325"/>
            <a:ext cx="1027928" cy="335280"/>
          </a:xfrm>
          <a:prstGeom prst="rightArrow">
            <a:avLst/>
          </a:prstGeom>
          <a:solidFill>
            <a:srgbClr val="E8E3E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3" name="Freccia circolare a sinistra 42">
            <a:extLst>
              <a:ext uri="{FF2B5EF4-FFF2-40B4-BE49-F238E27FC236}">
                <a16:creationId xmlns:a16="http://schemas.microsoft.com/office/drawing/2014/main" id="{8A1160CB-DE3A-F039-FBC4-F351883EEDE6}"/>
              </a:ext>
            </a:extLst>
          </p:cNvPr>
          <p:cNvSpPr/>
          <p:nvPr/>
        </p:nvSpPr>
        <p:spPr>
          <a:xfrm>
            <a:off x="11286067" y="1548849"/>
            <a:ext cx="730544" cy="1629662"/>
          </a:xfrm>
          <a:prstGeom prst="curvedLeftArrow">
            <a:avLst/>
          </a:prstGeom>
          <a:solidFill>
            <a:srgbClr val="E8E3E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dk1"/>
              </a:solidFill>
            </a:endParaRPr>
          </a:p>
        </p:txBody>
      </p:sp>
      <p:sp>
        <p:nvSpPr>
          <p:cNvPr id="44" name="Freccia circolare a destra 43">
            <a:extLst>
              <a:ext uri="{FF2B5EF4-FFF2-40B4-BE49-F238E27FC236}">
                <a16:creationId xmlns:a16="http://schemas.microsoft.com/office/drawing/2014/main" id="{18274187-371B-F150-A50B-D0F46C75FC4D}"/>
              </a:ext>
            </a:extLst>
          </p:cNvPr>
          <p:cNvSpPr/>
          <p:nvPr/>
        </p:nvSpPr>
        <p:spPr>
          <a:xfrm>
            <a:off x="3297535" y="3681644"/>
            <a:ext cx="896449" cy="1756775"/>
          </a:xfrm>
          <a:prstGeom prst="curvedRightArrow">
            <a:avLst/>
          </a:prstGeom>
          <a:solidFill>
            <a:srgbClr val="E8E3E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88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421CCD-022D-C2B7-C6FE-D8E6F2495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Assignment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B0F0E21-9A83-6B24-63CE-170B27626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company that cleans streets must check whether the cleaning was done correctly. We have a dataset of images containing photos of clean streets (class 0: "clean") and with garbage (class 1: "dirty").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goal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to develop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model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can accurately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distinguish between clean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dirty streets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and pre-process the dataset images.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 the appropriate machine learning model.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the model.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model performance.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774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572885-9996-2D45-A6E6-793322B39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the literature 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state-of-the-art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8DBC5F-B3D1-EBDE-1A63-933758443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1469"/>
            <a:ext cx="10515600" cy="4114801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Papers With Code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Scholar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…</a:t>
            </a:r>
          </a:p>
          <a:p>
            <a:pPr lvl="1" algn="just"/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Ping, Ping &amp;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Guoyan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Kumala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Effendy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Gao, Jerry. (2020).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Street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Litter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Detection and Classification Based on Faster R-CNN 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Edge Computing. International Journal of Software Engineering and Knowledge Engineering. 30. 537-553. 10.1142/S0218194020400045.</a:t>
            </a:r>
          </a:p>
          <a:p>
            <a:pPr lvl="1" algn="just"/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Majchrowska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S.,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Mikołajczyk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A.,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Ferlin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M.,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Klawikowska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Z.,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Plantykow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A.,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Kwasigroch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A., &amp;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Majek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K. (2022).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learning-based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waste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detection in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natural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urban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environments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Waste Management, 138, 274-284. 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https://doi.org/10.1016/j.wasman.2021.12.001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ResNet50,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 algn="just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datasets:</a:t>
            </a:r>
          </a:p>
          <a:p>
            <a:pPr lvl="3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Litter (outdoor)</a:t>
            </a:r>
          </a:p>
          <a:p>
            <a:pPr lvl="3"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TrashNet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(indoor)</a:t>
            </a:r>
          </a:p>
          <a:p>
            <a:pPr lvl="3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Waste (outdoor)</a:t>
            </a:r>
          </a:p>
          <a:p>
            <a:pPr lvl="3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Places (background)</a:t>
            </a:r>
          </a:p>
          <a:p>
            <a:pPr lvl="1" algn="just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https://github.com/AgaMiko/waste-datasets-review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575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AC77E6-FE1C-A779-D2B0-FCE326C9B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0594"/>
            <a:ext cx="10515600" cy="1116811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 for the attention!</a:t>
            </a:r>
          </a:p>
        </p:txBody>
      </p:sp>
    </p:spTree>
    <p:extLst>
      <p:ext uri="{BB962C8B-B14F-4D97-AF65-F5344CB8AC3E}">
        <p14:creationId xmlns:p14="http://schemas.microsoft.com/office/powerpoint/2010/main" val="2781111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469842-9AFF-0AD1-E2E8-8D3CC2E5C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99FE889-5142-2311-1333-8ADBAB9FC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237 unique images.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Balanced dataset.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 (RGB).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resolutions.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Metadata (.csv).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5E2AD36-3684-F9DF-1C83-3702233FE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64803" y="681730"/>
            <a:ext cx="4388121" cy="349666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8513DF8-C274-8444-8930-D1E252CFD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450" y="1808605"/>
            <a:ext cx="1759248" cy="1835323"/>
          </a:xfrm>
          <a:prstGeom prst="rect">
            <a:avLst/>
          </a:prstGeom>
        </p:spPr>
      </p:pic>
      <p:pic>
        <p:nvPicPr>
          <p:cNvPr id="6" name="Immagine 5" descr="Immagine che contiene panorama, schermata, aria aperta&#10;&#10;Descrizione generata automaticamente">
            <a:extLst>
              <a:ext uri="{FF2B5EF4-FFF2-40B4-BE49-F238E27FC236}">
                <a16:creationId xmlns:a16="http://schemas.microsoft.com/office/drawing/2014/main" id="{85C104EE-8AF8-612B-57E1-A328635326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4464216"/>
            <a:ext cx="8458200" cy="212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6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C864FC-D452-23A5-2F70-6C4E64579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Considerations (1)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C11FB28-5B39-91B0-A2D6-FA50D2FB2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a pre-trained model due to data scarcity.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 with k-fold split cross-validation: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datasets with 100 to 1,000,000 examples, use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= 5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(20% test set).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hold-out split validation if examples &gt; 10,000.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overfitting by applying data transformations.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682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B8A49F-41B1-EE8F-56DA-FEBC71465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Preprocessing (1)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C912D1E-C29E-A12D-7056-EB951A545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transformations: </a:t>
            </a:r>
          </a:p>
          <a:p>
            <a:pPr lvl="1"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Resize: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resizes images to 224 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224 (aligned with the pre-trained model on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ImageNet 1K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lvl="1"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 conversion: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converts them to tensors (0-1) range.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Augmentations (if enabled): additional advanced data augmentation techniques.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magine 4" descr="Immagine che contiene schermata, collage&#10;&#10;Descrizione generata automaticamente">
            <a:extLst>
              <a:ext uri="{FF2B5EF4-FFF2-40B4-BE49-F238E27FC236}">
                <a16:creationId xmlns:a16="http://schemas.microsoft.com/office/drawing/2014/main" id="{2BF72FE8-3203-4FB6-4C26-55AF0F6AD3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90" b="55679"/>
          <a:stretch/>
        </p:blipFill>
        <p:spPr>
          <a:xfrm>
            <a:off x="418847" y="4288203"/>
            <a:ext cx="11354305" cy="188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54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B8A49F-41B1-EE8F-56DA-FEBC71465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Preprocessing (2)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C912D1E-C29E-A12D-7056-EB951A545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61470"/>
            <a:ext cx="6002867" cy="2113437"/>
          </a:xfrm>
        </p:spPr>
        <p:txBody>
          <a:bodyPr>
            <a:normAutofit/>
          </a:bodyPr>
          <a:lstStyle/>
          <a:p>
            <a:pPr algn="just"/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Random-Horizontal-Flip, Random-Vertical-Flip, Random-Rotation, Color-Jitter, </a:t>
            </a:r>
            <a:r>
              <a:rPr lang="it-IT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Normalize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ImageNet 1K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 algn="just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= [0.485, 0.456, 0.406]</a:t>
            </a:r>
          </a:p>
          <a:p>
            <a:pPr lvl="1" algn="just"/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[0.229, 0.224, 0.225]</a:t>
            </a:r>
          </a:p>
          <a:p>
            <a:pPr algn="just"/>
            <a:r>
              <a:rPr lang="it-IT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TrivialAugmentWide</a:t>
            </a:r>
            <a:endParaRPr lang="it-I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DBFD093-85E7-4008-B8B1-E4B0C1D55668}"/>
              </a:ext>
            </a:extLst>
          </p:cNvPr>
          <p:cNvSpPr txBox="1"/>
          <p:nvPr/>
        </p:nvSpPr>
        <p:spPr>
          <a:xfrm>
            <a:off x="2203999" y="6517156"/>
            <a:ext cx="77839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Müller, S. G., &amp; 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Hutter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F. (2021). 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TrivialAugment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Tuning-free Yet State-of-the-Art Data Augmentation. 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arXiv:2103.10158.</a:t>
            </a:r>
            <a:endParaRPr lang="it-IT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1F0CC4EE-F342-C520-1465-FE81C24DA10E}"/>
              </a:ext>
            </a:extLst>
          </p:cNvPr>
          <p:cNvGrpSpPr/>
          <p:nvPr/>
        </p:nvGrpSpPr>
        <p:grpSpPr>
          <a:xfrm>
            <a:off x="1672206" y="1367852"/>
            <a:ext cx="10130327" cy="4928633"/>
            <a:chOff x="1672206" y="1367852"/>
            <a:chExt cx="10130327" cy="4928633"/>
          </a:xfrm>
        </p:grpSpPr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B08917BE-5574-7A70-8A1F-7F67FC7ED4A5}"/>
                </a:ext>
              </a:extLst>
            </p:cNvPr>
            <p:cNvGrpSpPr/>
            <p:nvPr/>
          </p:nvGrpSpPr>
          <p:grpSpPr>
            <a:xfrm>
              <a:off x="1672206" y="4225552"/>
              <a:ext cx="8847587" cy="2070933"/>
              <a:chOff x="1672206" y="4225552"/>
              <a:chExt cx="8847587" cy="2070933"/>
            </a:xfrm>
          </p:grpSpPr>
          <p:pic>
            <p:nvPicPr>
              <p:cNvPr id="6" name="Immagine 5">
                <a:extLst>
                  <a:ext uri="{FF2B5EF4-FFF2-40B4-BE49-F238E27FC236}">
                    <a16:creationId xmlns:a16="http://schemas.microsoft.com/office/drawing/2014/main" id="{F38B593A-4192-D897-F9D9-9D93E8B9C0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72206" y="4225552"/>
                <a:ext cx="8847587" cy="1630821"/>
              </a:xfrm>
              <a:prstGeom prst="rect">
                <a:avLst/>
              </a:prstGeom>
            </p:spPr>
          </p:pic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B8DE8241-87B6-B7FB-FD0B-56A4847C8BDE}"/>
                  </a:ext>
                </a:extLst>
              </p:cNvPr>
              <p:cNvSpPr txBox="1"/>
              <p:nvPr/>
            </p:nvSpPr>
            <p:spPr>
              <a:xfrm>
                <a:off x="3442804" y="5896375"/>
                <a:ext cx="530638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it-IT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PyTorch. (2023). </a:t>
                </a:r>
                <a:r>
                  <a:rPr lang="it-IT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torchvision.transforms.TrivialAugmentWide</a:t>
                </a:r>
                <a:r>
                  <a:rPr lang="it-IT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it-IT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Retrieved</a:t>
                </a:r>
                <a:r>
                  <a:rPr lang="it-IT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12-10-23 from https://pytorch.org/vision/main/generated/torchvision.transforms.TrivialAugmentWide.html</a:t>
                </a:r>
              </a:p>
            </p:txBody>
          </p:sp>
        </p:grpSp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DEC0B87B-E642-28AE-98D4-49E234250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41066" y="1367852"/>
              <a:ext cx="4961467" cy="2758710"/>
            </a:xfrm>
            <a:prstGeom prst="rect">
              <a:avLst/>
            </a:prstGeom>
          </p:spPr>
        </p:pic>
      </p:grpSp>
      <p:sp>
        <p:nvSpPr>
          <p:cNvPr id="20" name="Rettangolo 19">
            <a:extLst>
              <a:ext uri="{FF2B5EF4-FFF2-40B4-BE49-F238E27FC236}">
                <a16:creationId xmlns:a16="http://schemas.microsoft.com/office/drawing/2014/main" id="{98B79683-6A4A-2C1F-CE8B-633B34B3ACD6}"/>
              </a:ext>
            </a:extLst>
          </p:cNvPr>
          <p:cNvSpPr/>
          <p:nvPr/>
        </p:nvSpPr>
        <p:spPr>
          <a:xfrm>
            <a:off x="1717079" y="5235784"/>
            <a:ext cx="8248058" cy="3302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5DA0AA57-0083-6AD7-C536-753484158E17}"/>
              </a:ext>
            </a:extLst>
          </p:cNvPr>
          <p:cNvSpPr/>
          <p:nvPr/>
        </p:nvSpPr>
        <p:spPr>
          <a:xfrm>
            <a:off x="7780867" y="3118188"/>
            <a:ext cx="643465" cy="10083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438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B1D6FD-BA19-A342-F49C-61476A81F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model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4ECFEF2-23D7-E739-D6B9-3960FC1C4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61469"/>
            <a:ext cx="5257800" cy="4114801"/>
          </a:xfrm>
        </p:spPr>
        <p:txBody>
          <a:bodyPr/>
          <a:lstStyle/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 &gt;&gt; MLP: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 is mostly used for Image Data, whereas it is better to use ANN on structural data.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 has less parameters and tries to reduce the dimensions of image whereas in case of ANN number of parameters depends on the data.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ResNet18, ResNet50, MobileNetV2.</a:t>
            </a:r>
          </a:p>
          <a:p>
            <a:pPr lvl="1" algn="just"/>
            <a:r>
              <a:rPr lang="it-I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scarcity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it-IT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 Feature Extractor (feature learning).</a:t>
            </a:r>
          </a:p>
          <a:p>
            <a:pPr lvl="2" algn="just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 Tuning (train all).</a:t>
            </a:r>
            <a:endParaRPr lang="it-IT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19F3FCBF-655A-3431-9B04-5A24A8C42301}"/>
              </a:ext>
            </a:extLst>
          </p:cNvPr>
          <p:cNvGrpSpPr/>
          <p:nvPr/>
        </p:nvGrpSpPr>
        <p:grpSpPr>
          <a:xfrm>
            <a:off x="6231297" y="1833072"/>
            <a:ext cx="5757503" cy="4655675"/>
            <a:chOff x="6231297" y="1833072"/>
            <a:chExt cx="5757503" cy="4655675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D7C15964-200C-F313-7529-FA34950DF953}"/>
                </a:ext>
              </a:extLst>
            </p:cNvPr>
            <p:cNvGrpSpPr/>
            <p:nvPr/>
          </p:nvGrpSpPr>
          <p:grpSpPr>
            <a:xfrm>
              <a:off x="6231297" y="2061469"/>
              <a:ext cx="5757503" cy="4427278"/>
              <a:chOff x="6248231" y="1828800"/>
              <a:chExt cx="5757503" cy="4427278"/>
            </a:xfrm>
          </p:grpSpPr>
          <p:pic>
            <p:nvPicPr>
              <p:cNvPr id="6" name="Immagine 5">
                <a:extLst>
                  <a:ext uri="{FF2B5EF4-FFF2-40B4-BE49-F238E27FC236}">
                    <a16:creationId xmlns:a16="http://schemas.microsoft.com/office/drawing/2014/main" id="{DDED307E-24AA-CFC6-756F-263C41CA2E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48231" y="1828800"/>
                <a:ext cx="5757503" cy="3931455"/>
              </a:xfrm>
              <a:prstGeom prst="rect">
                <a:avLst/>
              </a:prstGeom>
            </p:spPr>
          </p:pic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E3E67FEA-048E-0F75-0B3D-6BC8DF571075}"/>
                  </a:ext>
                </a:extLst>
              </p:cNvPr>
              <p:cNvSpPr txBox="1"/>
              <p:nvPr/>
            </p:nvSpPr>
            <p:spPr>
              <a:xfrm>
                <a:off x="6485468" y="5855968"/>
                <a:ext cx="539326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it-IT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Ivan, C. (2019). Convolutional Neural Networks on Randomized Data. </a:t>
                </a:r>
                <a:r>
                  <a:rPr lang="it-IT" sz="1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arXiv</a:t>
                </a:r>
                <a:r>
                  <a:rPr lang="it-IT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preprint arXiv:1907.10935.</a:t>
                </a:r>
              </a:p>
            </p:txBody>
          </p:sp>
        </p:grp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0862C5F0-1264-7058-0E6D-5731BD013904}"/>
                </a:ext>
              </a:extLst>
            </p:cNvPr>
            <p:cNvSpPr txBox="1"/>
            <p:nvPr/>
          </p:nvSpPr>
          <p:spPr>
            <a:xfrm>
              <a:off x="6468534" y="1833072"/>
              <a:ext cx="476664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spatial relationships and local patterns within the data play a crucial role in understanding the content</a:t>
              </a:r>
              <a:endParaRPr lang="it-IT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293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C76F22-293C-870B-C7AF-B488F1014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model performance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17836FB-0C06-3A2D-869C-06A5B46E9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buNone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metrics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commonly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used for binary classification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include:</a:t>
            </a:r>
          </a:p>
          <a:p>
            <a:pPr algn="just"/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</a:t>
            </a:r>
            <a:r>
              <a:rPr lang="it-IT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it-IT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balanced</a:t>
            </a:r>
            <a:r>
              <a:rPr lang="it-IT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dataset)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Precision.</a:t>
            </a:r>
          </a:p>
          <a:p>
            <a:pPr algn="just"/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Recall.</a:t>
            </a:r>
          </a:p>
          <a:p>
            <a:pPr algn="just"/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F1-score.</a:t>
            </a:r>
          </a:p>
          <a:p>
            <a:pPr algn="just"/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Matrix.</a:t>
            </a:r>
          </a:p>
          <a:p>
            <a:pPr algn="just"/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ROC Curve.</a:t>
            </a:r>
          </a:p>
          <a:p>
            <a:pPr algn="just"/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Precision-Recall Curve.</a:t>
            </a:r>
          </a:p>
        </p:txBody>
      </p:sp>
      <p:pic>
        <p:nvPicPr>
          <p:cNvPr id="21" name="Immagine 20" descr="Immagine che contiene testo, schermata, Carattere, nero&#10;&#10;Descrizione generata automaticamente">
            <a:extLst>
              <a:ext uri="{FF2B5EF4-FFF2-40B4-BE49-F238E27FC236}">
                <a16:creationId xmlns:a16="http://schemas.microsoft.com/office/drawing/2014/main" id="{FE9DCB4F-2064-B8C6-B082-85E591235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337" y="4533744"/>
            <a:ext cx="3639116" cy="1883886"/>
          </a:xfrm>
          <a:prstGeom prst="rect">
            <a:avLst/>
          </a:prstGeom>
        </p:spPr>
      </p:pic>
      <p:pic>
        <p:nvPicPr>
          <p:cNvPr id="23" name="Immagine 22" descr="Immagine che contiene testo, Carattere, schermata, nero&#10;&#10;Descrizione generata automaticamente">
            <a:extLst>
              <a:ext uri="{FF2B5EF4-FFF2-40B4-BE49-F238E27FC236}">
                <a16:creationId xmlns:a16="http://schemas.microsoft.com/office/drawing/2014/main" id="{6E88A035-7C4E-AD3E-A511-7F6E1C146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741" y="2684640"/>
            <a:ext cx="3204666" cy="744360"/>
          </a:xfrm>
          <a:prstGeom prst="rect">
            <a:avLst/>
          </a:prstGeom>
        </p:spPr>
      </p:pic>
      <p:pic>
        <p:nvPicPr>
          <p:cNvPr id="25" name="Immagine 24" descr="Immagine che contiene testo, Carattere, schermata, design&#10;&#10;Descrizione generata automaticamente">
            <a:extLst>
              <a:ext uri="{FF2B5EF4-FFF2-40B4-BE49-F238E27FC236}">
                <a16:creationId xmlns:a16="http://schemas.microsoft.com/office/drawing/2014/main" id="{39BB22AE-51C9-2433-04AF-6CE9FBB95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338" y="2622829"/>
            <a:ext cx="1852632" cy="744361"/>
          </a:xfrm>
          <a:prstGeom prst="rect">
            <a:avLst/>
          </a:prstGeom>
        </p:spPr>
      </p:pic>
      <p:pic>
        <p:nvPicPr>
          <p:cNvPr id="27" name="Immagine 26" descr="Immagine che contiene testo, Carattere, schermata, numero&#10;&#10;Descrizione generata automaticamente">
            <a:extLst>
              <a:ext uri="{FF2B5EF4-FFF2-40B4-BE49-F238E27FC236}">
                <a16:creationId xmlns:a16="http://schemas.microsoft.com/office/drawing/2014/main" id="{4656B370-A3E0-ACEF-1CE0-EA7A7F3202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765" y="2593360"/>
            <a:ext cx="1942239" cy="859544"/>
          </a:xfrm>
          <a:prstGeom prst="rect">
            <a:avLst/>
          </a:prstGeom>
        </p:spPr>
      </p:pic>
      <p:pic>
        <p:nvPicPr>
          <p:cNvPr id="29" name="Immagine 28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40BB4C95-77FD-F0D6-D38C-1BBE51E0DF1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82"/>
          <a:stretch/>
        </p:blipFill>
        <p:spPr>
          <a:xfrm>
            <a:off x="9179453" y="3561878"/>
            <a:ext cx="1752600" cy="857250"/>
          </a:xfrm>
          <a:prstGeom prst="rect">
            <a:avLst/>
          </a:prstGeom>
        </p:spPr>
      </p:pic>
      <p:pic>
        <p:nvPicPr>
          <p:cNvPr id="31" name="Immagine 30" descr="Immagine che contiene testo, Carattere, nero, schermata&#10;&#10;Descrizione generata automaticamente">
            <a:extLst>
              <a:ext uri="{FF2B5EF4-FFF2-40B4-BE49-F238E27FC236}">
                <a16:creationId xmlns:a16="http://schemas.microsoft.com/office/drawing/2014/main" id="{B73E7F8B-9078-5BAB-B16F-1E04E2826D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148" y="3594479"/>
            <a:ext cx="5337703" cy="66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29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94C335-0FC5-7B5E-6D8F-B8B42B65A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Languages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Frameworks &amp; Libraries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753BE15-0F5C-56D6-1CE8-C576FD8DF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PyTorch.</a:t>
            </a:r>
          </a:p>
          <a:p>
            <a:pPr algn="just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 + Keras.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Optuna</a:t>
            </a:r>
          </a:p>
          <a:p>
            <a:pPr algn="just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Tensorboard.</a:t>
            </a:r>
          </a:p>
          <a:p>
            <a:pPr algn="just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Matplotlib.</a:t>
            </a:r>
          </a:p>
          <a:p>
            <a:pPr algn="just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Numpy.</a:t>
            </a:r>
          </a:p>
          <a:p>
            <a:pPr algn="just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Pandas.</a:t>
            </a:r>
          </a:p>
        </p:txBody>
      </p:sp>
      <p:pic>
        <p:nvPicPr>
          <p:cNvPr id="5" name="Immagine 4" descr="Immagine che contiene clipart, Elementi grafici, simbolo, cartone animato&#10;&#10;Descrizione generata automaticamente">
            <a:extLst>
              <a:ext uri="{FF2B5EF4-FFF2-40B4-BE49-F238E27FC236}">
                <a16:creationId xmlns:a16="http://schemas.microsoft.com/office/drawing/2014/main" id="{5469B968-961E-9A6C-EDB4-75EEFD5B5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603" y="1877341"/>
            <a:ext cx="1198631" cy="1181957"/>
          </a:xfrm>
          <a:prstGeom prst="rect">
            <a:avLst/>
          </a:prstGeom>
        </p:spPr>
      </p:pic>
      <p:pic>
        <p:nvPicPr>
          <p:cNvPr id="7" name="Immagine 6" descr="Immagine che contiene Elementi grafici, design&#10;&#10;Descrizione generata automaticamente">
            <a:extLst>
              <a:ext uri="{FF2B5EF4-FFF2-40B4-BE49-F238E27FC236}">
                <a16:creationId xmlns:a16="http://schemas.microsoft.com/office/drawing/2014/main" id="{FCEB17A4-45C6-68B0-D854-A7F108BFD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623" y="2067426"/>
            <a:ext cx="3115733" cy="772848"/>
          </a:xfrm>
          <a:prstGeom prst="rect">
            <a:avLst/>
          </a:prstGeom>
        </p:spPr>
      </p:pic>
      <p:pic>
        <p:nvPicPr>
          <p:cNvPr id="11" name="Immagine 10" descr="Immagine che contiene Carattere, Elementi grafici, schermata, logo&#10;&#10;Descrizione generata automaticamente">
            <a:extLst>
              <a:ext uri="{FF2B5EF4-FFF2-40B4-BE49-F238E27FC236}">
                <a16:creationId xmlns:a16="http://schemas.microsoft.com/office/drawing/2014/main" id="{E4627E83-65E2-1DE9-3FC5-81DB146168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830" y="4934414"/>
            <a:ext cx="2523067" cy="731689"/>
          </a:xfrm>
          <a:prstGeom prst="rect">
            <a:avLst/>
          </a:prstGeom>
        </p:spPr>
      </p:pic>
      <p:pic>
        <p:nvPicPr>
          <p:cNvPr id="13" name="Immagine 12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80DFE529-365F-473D-3055-F1332260AC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633" y="3142327"/>
            <a:ext cx="3314973" cy="2121065"/>
          </a:xfrm>
          <a:prstGeom prst="rect">
            <a:avLst/>
          </a:prstGeom>
        </p:spPr>
      </p:pic>
      <p:pic>
        <p:nvPicPr>
          <p:cNvPr id="17" name="Immagine 16" descr="Immagine che contiene Elementi grafici, Carattere, grafica, logo&#10;&#10;Descrizione generata automaticamente">
            <a:extLst>
              <a:ext uri="{FF2B5EF4-FFF2-40B4-BE49-F238E27FC236}">
                <a16:creationId xmlns:a16="http://schemas.microsoft.com/office/drawing/2014/main" id="{905C7F5B-97C2-D8C6-9C7A-595BB16FE4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472" y="5521174"/>
            <a:ext cx="3200400" cy="1440180"/>
          </a:xfrm>
          <a:prstGeom prst="rect">
            <a:avLst/>
          </a:prstGeom>
        </p:spPr>
      </p:pic>
      <p:pic>
        <p:nvPicPr>
          <p:cNvPr id="19" name="Immagine 18" descr="Immagine che contiene schermata, Elementi grafici, grafica, Carattere&#10;&#10;Descrizione generata automaticamente">
            <a:extLst>
              <a:ext uri="{FF2B5EF4-FFF2-40B4-BE49-F238E27FC236}">
                <a16:creationId xmlns:a16="http://schemas.microsoft.com/office/drawing/2014/main" id="{F1158D6E-C3FF-E1DA-D172-1A4822DE5A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346" y="3780921"/>
            <a:ext cx="3562186" cy="1440181"/>
          </a:xfrm>
          <a:prstGeom prst="rect">
            <a:avLst/>
          </a:prstGeom>
        </p:spPr>
      </p:pic>
      <p:pic>
        <p:nvPicPr>
          <p:cNvPr id="21" name="Immagine 20" descr="Immagine che contiene orologio, cerchio, Elementi grafici, logo&#10;&#10;Descrizione generata automaticamente">
            <a:extLst>
              <a:ext uri="{FF2B5EF4-FFF2-40B4-BE49-F238E27FC236}">
                <a16:creationId xmlns:a16="http://schemas.microsoft.com/office/drawing/2014/main" id="{1182DFEA-E488-2740-5F93-1CE465770D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338" y="5721426"/>
            <a:ext cx="3119026" cy="1039675"/>
          </a:xfrm>
          <a:prstGeom prst="rect">
            <a:avLst/>
          </a:prstGeom>
        </p:spPr>
      </p:pic>
      <p:pic>
        <p:nvPicPr>
          <p:cNvPr id="23" name="Immagine 22" descr="Immagine che contiene Carattere, Elementi grafici, logo, grafica&#10;&#10;Descrizione generata automaticamente">
            <a:extLst>
              <a:ext uri="{FF2B5EF4-FFF2-40B4-BE49-F238E27FC236}">
                <a16:creationId xmlns:a16="http://schemas.microsoft.com/office/drawing/2014/main" id="{3A849F97-4359-B92E-FFCA-9B267EA7FD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867" y="3171609"/>
            <a:ext cx="3409638" cy="71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446611"/>
      </p:ext>
    </p:extLst>
  </p:cSld>
  <p:clrMapOvr>
    <a:masterClrMapping/>
  </p:clrMapOvr>
</p:sld>
</file>

<file path=ppt/theme/theme1.xml><?xml version="1.0" encoding="utf-8"?>
<a:theme xmlns:a="http://schemas.openxmlformats.org/drawingml/2006/main" name="ArchwayVTI">
  <a:themeElements>
    <a:clrScheme name="AnalogousFromLightSeedLeftStep">
      <a:dk1>
        <a:srgbClr val="000000"/>
      </a:dk1>
      <a:lt1>
        <a:srgbClr val="FFFFFF"/>
      </a:lt1>
      <a:dk2>
        <a:srgbClr val="213B36"/>
      </a:dk2>
      <a:lt2>
        <a:srgbClr val="E8E3E2"/>
      </a:lt2>
      <a:accent1>
        <a:srgbClr val="31AED1"/>
      </a:accent1>
      <a:accent2>
        <a:srgbClr val="42B29C"/>
      </a:accent2>
      <a:accent3>
        <a:srgbClr val="3FB76E"/>
      </a:accent3>
      <a:accent4>
        <a:srgbClr val="3FB93B"/>
      </a:accent4>
      <a:accent5>
        <a:srgbClr val="79B14D"/>
      </a:accent5>
      <a:accent6>
        <a:srgbClr val="9AA83E"/>
      </a:accent6>
      <a:hlink>
        <a:srgbClr val="AC7465"/>
      </a:hlink>
      <a:folHlink>
        <a:srgbClr val="7F7F7F"/>
      </a:folHlink>
    </a:clrScheme>
    <a:fontScheme name="Archway">
      <a:majorFont>
        <a:latin typeface="Felix Titling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wayVTI" id="{309F1D27-9968-4F93-BA7C-3666A757FD2E}" vid="{76D8E8FD-8787-4E56-A14A-C28BF58ABEEE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1643</TotalTime>
  <Words>1049</Words>
  <Application>Microsoft Office PowerPoint</Application>
  <PresentationFormat>Widescreen</PresentationFormat>
  <Paragraphs>133</Paragraphs>
  <Slides>21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7" baseType="lpstr">
      <vt:lpstr>Arial</vt:lpstr>
      <vt:lpstr>Calibri</vt:lpstr>
      <vt:lpstr>Felix Titling</vt:lpstr>
      <vt:lpstr>Goudy Old Style</vt:lpstr>
      <vt:lpstr>Times New Roman</vt:lpstr>
      <vt:lpstr>ArchwayVTI</vt:lpstr>
      <vt:lpstr>Clean-Littered Road Classification</vt:lpstr>
      <vt:lpstr>Assignment</vt:lpstr>
      <vt:lpstr>The Dataset</vt:lpstr>
      <vt:lpstr>Considerations (1)</vt:lpstr>
      <vt:lpstr>Image Preprocessing (1)</vt:lpstr>
      <vt:lpstr>Image Preprocessing (2)</vt:lpstr>
      <vt:lpstr>Machine Learning model</vt:lpstr>
      <vt:lpstr>Evaluate model performance</vt:lpstr>
      <vt:lpstr>Languages, Frameworks &amp; Libraries</vt:lpstr>
      <vt:lpstr>Hyperparameters Selection</vt:lpstr>
      <vt:lpstr>Hyperparameters Selection: Batch Size</vt:lpstr>
      <vt:lpstr>Optuna output</vt:lpstr>
      <vt:lpstr>Results: ResNet18</vt:lpstr>
      <vt:lpstr>Results: comparison</vt:lpstr>
      <vt:lpstr>Hold-Out Validation (feature learning): loss</vt:lpstr>
      <vt:lpstr>Hold-Out Validation: accuracy</vt:lpstr>
      <vt:lpstr>Hold-Out Validation: other metrics</vt:lpstr>
      <vt:lpstr>Hold-Out Validation (fine-tuning all): loss</vt:lpstr>
      <vt:lpstr>Activations</vt:lpstr>
      <vt:lpstr>Analysis of the literature (state-of-the-art)</vt:lpstr>
      <vt:lpstr>Thanks for the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Clean/Littered Road Classification</dc:title>
  <dc:creator>Vincenzo FRAELLO</dc:creator>
  <cp:lastModifiedBy>Vincenzo FRAELLO</cp:lastModifiedBy>
  <cp:revision>78</cp:revision>
  <dcterms:created xsi:type="dcterms:W3CDTF">2023-12-10T10:03:26Z</dcterms:created>
  <dcterms:modified xsi:type="dcterms:W3CDTF">2023-12-13T10:23:44Z</dcterms:modified>
</cp:coreProperties>
</file>